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2" r:id="rId3"/>
    <p:sldId id="271" r:id="rId4"/>
    <p:sldId id="265" r:id="rId5"/>
    <p:sldId id="273" r:id="rId6"/>
    <p:sldId id="282" r:id="rId7"/>
    <p:sldId id="283" r:id="rId8"/>
    <p:sldId id="260" r:id="rId9"/>
    <p:sldId id="262" r:id="rId10"/>
    <p:sldId id="274" r:id="rId11"/>
    <p:sldId id="280" r:id="rId12"/>
    <p:sldId id="281" r:id="rId13"/>
    <p:sldId id="284" r:id="rId14"/>
    <p:sldId id="285" r:id="rId15"/>
    <p:sldId id="286" r:id="rId16"/>
    <p:sldId id="287" r:id="rId17"/>
    <p:sldId id="279" r:id="rId18"/>
    <p:sldId id="276" r:id="rId19"/>
    <p:sldId id="263" r:id="rId20"/>
    <p:sldId id="278" r:id="rId21"/>
  </p:sldIdLst>
  <p:sldSz cx="9144000" cy="6858000" type="screen4x3"/>
  <p:notesSz cx="6788150" cy="9923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429" y="-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Доля в </a:t>
            </a:r>
            <a:r>
              <a:rPr lang="ru-RU" dirty="0" smtClean="0"/>
              <a:t>продажах книг, </a:t>
            </a:r>
            <a:r>
              <a:rPr lang="ru-RU" dirty="0" err="1"/>
              <a:t>млн.руб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в продажах, млн.руб.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Научная</c:v>
                </c:pt>
                <c:pt idx="1">
                  <c:v>Учебная ВПО</c:v>
                </c:pt>
                <c:pt idx="2">
                  <c:v>Школьная</c:v>
                </c:pt>
                <c:pt idx="3">
                  <c:v>Остальная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2400</c:v>
                </c:pt>
                <c:pt idx="1">
                  <c:v>3500</c:v>
                </c:pt>
                <c:pt idx="2">
                  <c:v>18600</c:v>
                </c:pt>
                <c:pt idx="3">
                  <c:v>39300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Научная</c:v>
                </c:pt>
                <c:pt idx="1">
                  <c:v>Учебная ВПО</c:v>
                </c:pt>
                <c:pt idx="2">
                  <c:v>Школьная</c:v>
                </c:pt>
                <c:pt idx="3">
                  <c:v>Остальная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в процентах рынка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Научная</c:v>
                </c:pt>
                <c:pt idx="1">
                  <c:v>Учебная ВПО</c:v>
                </c:pt>
                <c:pt idx="2">
                  <c:v>Школьная</c:v>
                </c:pt>
                <c:pt idx="3">
                  <c:v>Остальное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0.04</c:v>
                </c:pt>
                <c:pt idx="1">
                  <c:v>0.05</c:v>
                </c:pt>
                <c:pt idx="2">
                  <c:v>0.28999999999999998</c:v>
                </c:pt>
                <c:pt idx="3">
                  <c:v>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Научная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Лист1!$B$2:$B$3</c:f>
              <c:numCache>
                <c:formatCode>0%</c:formatCode>
                <c:ptCount val="2"/>
                <c:pt idx="0">
                  <c:v>7.0000000000000007E-2</c:v>
                </c:pt>
                <c:pt idx="1">
                  <c:v>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Учебная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Лист1!$C$2:$C$3</c:f>
              <c:numCache>
                <c:formatCode>0%</c:formatCode>
                <c:ptCount val="2"/>
                <c:pt idx="0">
                  <c:v>0.39</c:v>
                </c:pt>
                <c:pt idx="1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Остальная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Лист1!$D$2:$D$3</c:f>
              <c:numCache>
                <c:formatCode>0%</c:formatCode>
                <c:ptCount val="2"/>
                <c:pt idx="0">
                  <c:v>0.54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9171584"/>
        <c:axId val="39170048"/>
      </c:barChart>
      <c:valAx>
        <c:axId val="391700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9171584"/>
        <c:crosses val="autoZero"/>
        <c:crossBetween val="between"/>
      </c:valAx>
      <c:catAx>
        <c:axId val="3917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170048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Доли видов </a:t>
            </a:r>
            <a:r>
              <a:rPr lang="ru-RU" dirty="0" smtClean="0"/>
              <a:t>электронных ресурсов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Доли видов ресурсов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ЭБС</c:v>
                </c:pt>
                <c:pt idx="1">
                  <c:v>БД периодики</c:v>
                </c:pt>
                <c:pt idx="2">
                  <c:v>Остальные БД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</c:v>
                </c:pt>
                <c:pt idx="1">
                  <c:v>0.4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0.03054</cdr:x>
      <cdr:y>0.93754</cdr:y>
    </cdr:from>
    <cdr:to>
      <cdr:x>0.21563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3915602"/>
          <a:ext cx="872887" cy="260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i="1" dirty="0" smtClean="0"/>
            <a:t>Книжный рынок России, </a:t>
          </a:r>
          <a:r>
            <a:rPr lang="ru-RU" sz="1600" i="1" dirty="0" smtClean="0"/>
            <a:t>Книжная</a:t>
          </a:r>
          <a:r>
            <a:rPr lang="ru-RU" sz="1400" i="1" dirty="0" smtClean="0"/>
            <a:t> индустрия, 2012</a:t>
          </a:r>
          <a:endParaRPr lang="ru-RU" sz="1400" i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2FDC0-4D55-46DB-927C-752812FC7A7C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8A62A-0BD0-4D4F-A9E5-F4A318497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689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8FEC2-FC96-4A77-9685-C11B467DD4CB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A7489-7B97-4B74-A074-74D41F63F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10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745C0-D217-45B1-9EDA-C3BC8CC38F0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91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745C0-D217-45B1-9EDA-C3BC8CC38F0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83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745C0-D217-45B1-9EDA-C3BC8CC38F0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97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3418-74D9-4F91-AE3C-ACB9DDF421B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48A-82FC-4B2E-9AEB-673BB66A8F9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3418-74D9-4F91-AE3C-ACB9DDF421B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48A-82FC-4B2E-9AEB-673BB66A8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3418-74D9-4F91-AE3C-ACB9DDF421B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48A-82FC-4B2E-9AEB-673BB66A8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707550-2D12-430C-A45D-2C5969EDBE1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83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3418-74D9-4F91-AE3C-ACB9DDF421B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48A-82FC-4B2E-9AEB-673BB66A8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3418-74D9-4F91-AE3C-ACB9DDF421B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48A-82FC-4B2E-9AEB-673BB66A8F9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3418-74D9-4F91-AE3C-ACB9DDF421B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48A-82FC-4B2E-9AEB-673BB66A8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3418-74D9-4F91-AE3C-ACB9DDF421B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48A-82FC-4B2E-9AEB-673BB66A8F9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3418-74D9-4F91-AE3C-ACB9DDF421B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48A-82FC-4B2E-9AEB-673BB66A8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3418-74D9-4F91-AE3C-ACB9DDF421B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48A-82FC-4B2E-9AEB-673BB66A8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3418-74D9-4F91-AE3C-ACB9DDF421B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48A-82FC-4B2E-9AEB-673BB66A8F9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3418-74D9-4F91-AE3C-ACB9DDF421B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48A-82FC-4B2E-9AEB-673BB66A8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C33418-74D9-4F91-AE3C-ACB9DDF421B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F15348A-82FC-4B2E-9AEB-673BB66A8F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Электронно-библиотечные </a:t>
            </a:r>
            <a:r>
              <a:rPr lang="ru-RU" sz="3600" dirty="0"/>
              <a:t>системы: </a:t>
            </a:r>
            <a:r>
              <a:rPr lang="ru-RU" sz="3600" cap="none" dirty="0" smtClean="0"/>
              <a:t>итоги года работы по новым лицензионным нормативам</a:t>
            </a:r>
            <a:endParaRPr lang="ru-RU" sz="36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Костюк К.Н.</a:t>
            </a:r>
          </a:p>
          <a:p>
            <a:r>
              <a:rPr lang="ru-RU" dirty="0" smtClean="0"/>
              <a:t>Генеральный директор ООО «</a:t>
            </a:r>
            <a:r>
              <a:rPr lang="ru-RU" dirty="0" err="1" smtClean="0"/>
              <a:t>Директ</a:t>
            </a:r>
            <a:r>
              <a:rPr lang="ru-RU" dirty="0" smtClean="0"/>
              <a:t>-Медиа»</a:t>
            </a:r>
          </a:p>
          <a:p>
            <a:r>
              <a:rPr lang="ru-RU" b="1" smtClean="0"/>
              <a:t>Научно-практическая конференция «Информационно</a:t>
            </a:r>
            <a:r>
              <a:rPr lang="ru-RU" b="1" dirty="0" smtClean="0"/>
              <a:t>-библиотечные </a:t>
            </a:r>
            <a:r>
              <a:rPr lang="ru-RU" b="1" dirty="0"/>
              <a:t>ресурсы в едином образовательном пространстве </a:t>
            </a:r>
            <a:r>
              <a:rPr lang="ru-RU" b="1" dirty="0" smtClean="0"/>
              <a:t>университета», </a:t>
            </a:r>
            <a:r>
              <a:rPr lang="ru-RU" b="1" dirty="0" smtClean="0"/>
              <a:t>МИФИ, 16.10.2012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2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975" y="692696"/>
            <a:ext cx="6732588" cy="2889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Lucida Sans Unicode" pitchFamily="34" charset="0"/>
              </a:rPr>
              <a:t>Охват рынка игроками</a:t>
            </a:r>
            <a:endParaRPr lang="ru-RU" sz="3200" b="1" dirty="0">
              <a:latin typeface="Lucida Sans Unicode" pitchFamily="34" charset="0"/>
            </a:endParaRPr>
          </a:p>
        </p:txBody>
      </p:sp>
      <p:pic>
        <p:nvPicPr>
          <p:cNvPr id="14131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5972185"/>
            <a:ext cx="2159000" cy="539750"/>
          </a:xfrm>
          <a:noFill/>
          <a:ln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41325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468313" y="1628775"/>
          <a:ext cx="5065712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Диаграмма" r:id="rId4" imgW="7877175" imgH="5934075" progId="Excel.Chart.8">
                  <p:embed/>
                </p:oleObj>
              </mc:Choice>
              <mc:Fallback>
                <p:oleObj name="Диаграмма" r:id="rId4" imgW="7877175" imgH="59340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8832" b="18806"/>
                      <a:stretch>
                        <a:fillRect/>
                      </a:stretch>
                    </p:blipFill>
                    <p:spPr bwMode="auto">
                      <a:xfrm>
                        <a:off x="468313" y="1628775"/>
                        <a:ext cx="5065712" cy="381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7" name="AutoShape 15"/>
          <p:cNvSpPr>
            <a:spLocks/>
          </p:cNvSpPr>
          <p:nvPr/>
        </p:nvSpPr>
        <p:spPr bwMode="auto">
          <a:xfrm>
            <a:off x="6011863" y="1773238"/>
            <a:ext cx="576262" cy="3744912"/>
          </a:xfrm>
          <a:prstGeom prst="rightBrace">
            <a:avLst>
              <a:gd name="adj1" fmla="val 54155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6877050" y="2781300"/>
            <a:ext cx="20875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CC3300"/>
                </a:solidFill>
              </a:rPr>
              <a:t>88,1%</a:t>
            </a:r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7415213" y="4011097"/>
            <a:ext cx="17287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rgbClr val="CC3300"/>
                </a:solidFill>
              </a:rPr>
              <a:t>БИБЛИОТЕК</a:t>
            </a:r>
          </a:p>
        </p:txBody>
      </p:sp>
      <p:sp>
        <p:nvSpPr>
          <p:cNvPr id="141330" name="Rectangle 18"/>
          <p:cNvSpPr>
            <a:spLocks noChangeArrowheads="1"/>
          </p:cNvSpPr>
          <p:nvPr/>
        </p:nvSpPr>
        <p:spPr bwMode="auto">
          <a:xfrm>
            <a:off x="4427538" y="5661025"/>
            <a:ext cx="44926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600">
                <a:solidFill>
                  <a:schemeClr val="tx1"/>
                </a:solidFill>
                <a:latin typeface="Arial" charset="0"/>
              </a:rPr>
              <a:t>из вузовских библиотек имеют ЭБС</a:t>
            </a:r>
            <a:r>
              <a:rPr lang="ru-RU" sz="1600" b="1">
                <a:solidFill>
                  <a:schemeClr val="tx1"/>
                </a:solidFill>
                <a:latin typeface="Arial" charset="0"/>
              </a:rPr>
              <a:t> 94,6%</a:t>
            </a:r>
            <a:r>
              <a:rPr lang="ru-RU" sz="1600">
                <a:solidFill>
                  <a:schemeClr val="tx1"/>
                </a:solidFill>
                <a:latin typeface="Arial" charset="0"/>
              </a:rPr>
              <a:t>, </a:t>
            </a:r>
          </a:p>
          <a:p>
            <a:r>
              <a:rPr lang="ru-RU" sz="1600">
                <a:solidFill>
                  <a:schemeClr val="tx1"/>
                </a:solidFill>
                <a:latin typeface="Arial" charset="0"/>
              </a:rPr>
              <a:t>среди научных библиотек – </a:t>
            </a:r>
            <a:r>
              <a:rPr lang="ru-RU" sz="1600" b="1">
                <a:solidFill>
                  <a:schemeClr val="tx1"/>
                </a:solidFill>
                <a:latin typeface="Arial" charset="0"/>
              </a:rPr>
              <a:t>84,6%</a:t>
            </a:r>
            <a:r>
              <a:rPr lang="ru-RU" sz="1600">
                <a:solidFill>
                  <a:schemeClr val="tx1"/>
                </a:solidFill>
                <a:latin typeface="Arial" charset="0"/>
              </a:rPr>
              <a:t>, </a:t>
            </a:r>
          </a:p>
          <a:p>
            <a:r>
              <a:rPr lang="ru-RU" sz="1600">
                <a:solidFill>
                  <a:schemeClr val="tx1"/>
                </a:solidFill>
                <a:latin typeface="Arial" charset="0"/>
              </a:rPr>
              <a:t>среди публичных – </a:t>
            </a:r>
            <a:r>
              <a:rPr lang="ru-RU" sz="1600" b="1">
                <a:solidFill>
                  <a:schemeClr val="tx1"/>
                </a:solidFill>
                <a:latin typeface="Arial" charset="0"/>
              </a:rPr>
              <a:t>66,7%</a:t>
            </a:r>
            <a:r>
              <a:rPr lang="en-GB" sz="160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1951" y="5419963"/>
            <a:ext cx="4936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Исследование – «ЭБС в библиотеках», авг. 2012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381390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16632"/>
            <a:ext cx="6563072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чем источник успеха?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88812" y="1412776"/>
            <a:ext cx="74476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НАШЕ КРЕДО: «БЫТЬ ЭЛЕКТРОННОЙ БИБЛИОТЕКОЙ БУДЩЕГО!»</a:t>
            </a:r>
          </a:p>
          <a:p>
            <a:endParaRPr lang="ru-RU" dirty="0" smtClean="0"/>
          </a:p>
          <a:p>
            <a:r>
              <a:rPr lang="ru-RU" dirty="0" smtClean="0"/>
              <a:t>Условия успешного продвижения:</a:t>
            </a:r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Качественный контент: более 3000 учебников, более 50 000 научных изданий.</a:t>
            </a:r>
          </a:p>
          <a:p>
            <a:endParaRPr lang="ru-RU" dirty="0"/>
          </a:p>
          <a:p>
            <a:r>
              <a:rPr lang="ru-RU" dirty="0" smtClean="0"/>
              <a:t>2. Оптимальное соотношение цены и качества.</a:t>
            </a:r>
          </a:p>
          <a:p>
            <a:endParaRPr lang="ru-RU" dirty="0"/>
          </a:p>
          <a:p>
            <a:r>
              <a:rPr lang="ru-RU" dirty="0" smtClean="0"/>
              <a:t>3. Концепция «ЭБС-КОНСТРУКТОР»: обеспечение универсальной базовой коллекции и свободный выбор среди профильных издательских коллекций.</a:t>
            </a:r>
          </a:p>
          <a:p>
            <a:endParaRPr lang="ru-RU" dirty="0"/>
          </a:p>
          <a:p>
            <a:r>
              <a:rPr lang="ru-RU" dirty="0" smtClean="0"/>
              <a:t>4. Разработка интерактивных сервисов для студентов, для преподавателей и </a:t>
            </a:r>
            <a:r>
              <a:rPr lang="ru-RU" dirty="0" smtClean="0"/>
              <a:t>библиотекарей</a:t>
            </a:r>
          </a:p>
          <a:p>
            <a:endParaRPr lang="ru-RU" dirty="0"/>
          </a:p>
          <a:p>
            <a:r>
              <a:rPr lang="ru-RU" b="1" dirty="0" smtClean="0">
                <a:solidFill>
                  <a:srgbClr val="FF0000"/>
                </a:solidFill>
              </a:rPr>
              <a:t>ПОЛНОЕ ВЫПОЛНЕНИЕ ЛИЦЕНЗИОННЫХ ТРЕБОВАНИЙ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841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16632"/>
            <a:ext cx="6563072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Формирование новой образовательной среды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88812" y="1412776"/>
            <a:ext cx="74476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СЕРВИСЫ ЦИФРОВОЙ КНИГОВЫДАЧИ «Литература в один клик!» 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Пользовательские сервисы</a:t>
            </a:r>
          </a:p>
          <a:p>
            <a:r>
              <a:rPr lang="ru-RU" dirty="0" smtClean="0"/>
              <a:t>Личный кабинет</a:t>
            </a:r>
          </a:p>
          <a:p>
            <a:r>
              <a:rPr lang="ru-RU" dirty="0" smtClean="0"/>
              <a:t>Отзывы, комментарии, закладки</a:t>
            </a:r>
          </a:p>
          <a:p>
            <a:r>
              <a:rPr lang="ru-RU" dirty="0" smtClean="0"/>
              <a:t>Информация о новых поступлениях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C00000"/>
                </a:solidFill>
              </a:rPr>
              <a:t>Интерактивный сервис для создания научных работ:</a:t>
            </a:r>
          </a:p>
          <a:p>
            <a:r>
              <a:rPr lang="ru-RU" dirty="0" smtClean="0"/>
              <a:t>«Мастер рефератов»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Интерактивный сервис для преподавателей:</a:t>
            </a:r>
          </a:p>
          <a:p>
            <a:r>
              <a:rPr lang="ru-RU" dirty="0" smtClean="0"/>
              <a:t>«Учебная работа в группах» - создание собственных учебных курсов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Библиотечные сервисы:</a:t>
            </a:r>
          </a:p>
          <a:p>
            <a:r>
              <a:rPr lang="ru-RU" dirty="0" smtClean="0"/>
              <a:t>СТАТИСТИКА</a:t>
            </a:r>
          </a:p>
          <a:p>
            <a:r>
              <a:rPr lang="ru-RU" dirty="0" smtClean="0"/>
              <a:t>ИНТЕГРАЦИЯ С АБИС («</a:t>
            </a:r>
            <a:r>
              <a:rPr lang="en-US" dirty="0" smtClean="0"/>
              <a:t>RUSMARC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СПИСКИ КНИГООБЕСПЕЧЕННОСТИ</a:t>
            </a:r>
            <a:endParaRPr lang="ru-RU" dirty="0"/>
          </a:p>
          <a:p>
            <a:r>
              <a:rPr lang="ru-RU" dirty="0" smtClean="0"/>
              <a:t>ПОКАЗАТЕЛИ ЭБС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339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984776" cy="1066800"/>
          </a:xfrm>
        </p:spPr>
        <p:txBody>
          <a:bodyPr>
            <a:normAutofit/>
          </a:bodyPr>
          <a:lstStyle/>
          <a:p>
            <a:r>
              <a:rPr lang="ru-RU" b="1" dirty="0" smtClean="0"/>
              <a:t>Состав ЭБС</a:t>
            </a:r>
            <a:endParaRPr lang="ru-RU" b="1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1598984" y="1916832"/>
            <a:ext cx="7149480" cy="4896544"/>
          </a:xfrm>
        </p:spPr>
        <p:txBody>
          <a:bodyPr>
            <a:noAutofit/>
          </a:bodyPr>
          <a:lstStyle/>
          <a:p>
            <a:r>
              <a:rPr lang="ru-RU" sz="2000" b="1" dirty="0"/>
              <a:t>Базовая коллекция </a:t>
            </a:r>
            <a:r>
              <a:rPr lang="ru-RU" sz="2000" b="1" dirty="0" smtClean="0"/>
              <a:t>(50 000) </a:t>
            </a:r>
            <a:r>
              <a:rPr lang="ru-RU" sz="2000" dirty="0" smtClean="0"/>
              <a:t>– </a:t>
            </a:r>
            <a:r>
              <a:rPr lang="ru-RU" sz="2000" dirty="0"/>
              <a:t>содержит востребованные материалы-первоисточники, учебную и образовательную литературу ведущих издательств, научные монографии современных авторов и вузов.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  <a:p>
            <a:r>
              <a:rPr lang="ru-RU" sz="2000" b="1" dirty="0"/>
              <a:t>Уникальные издательские </a:t>
            </a:r>
            <a:r>
              <a:rPr lang="ru-RU" sz="2000" b="1" dirty="0" smtClean="0"/>
              <a:t>коллекции (1000) </a:t>
            </a:r>
            <a:r>
              <a:rPr lang="ru-RU" sz="2000" dirty="0"/>
              <a:t>– содержат современные </a:t>
            </a:r>
            <a:r>
              <a:rPr lang="ru-RU" sz="2000" dirty="0" smtClean="0"/>
              <a:t>учебники высокого спроса, профильные учебные пособия,  </a:t>
            </a:r>
            <a:r>
              <a:rPr lang="ru-RU" sz="2000" dirty="0"/>
              <a:t>вышедшие за последние 3 -5 лет.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  <a:p>
            <a:r>
              <a:rPr lang="ru-RU" sz="2000" b="1" dirty="0"/>
              <a:t>Мультимедийная коллекция </a:t>
            </a:r>
            <a:r>
              <a:rPr lang="ru-RU" sz="2000" dirty="0"/>
              <a:t>– содержит интерактивные инструменты сопровождения образования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404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120680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БАЗОВАЯ КОЛЛЕКЦИЯ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916832"/>
            <a:ext cx="39604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Универсальный научный ресурс гуманитарного профиля: </a:t>
            </a:r>
          </a:p>
          <a:p>
            <a:r>
              <a:rPr lang="ru-RU" dirty="0" smtClean="0"/>
              <a:t>50 000 изданий</a:t>
            </a:r>
          </a:p>
          <a:p>
            <a:r>
              <a:rPr lang="ru-RU" dirty="0" smtClean="0"/>
              <a:t>3 000 изданий – ежемесячное пополнение</a:t>
            </a:r>
          </a:p>
          <a:p>
            <a:r>
              <a:rPr lang="ru-RU" dirty="0"/>
              <a:t>2</a:t>
            </a:r>
            <a:r>
              <a:rPr lang="ru-RU" dirty="0" smtClean="0"/>
              <a:t> 000 учебников и учебных пособий</a:t>
            </a:r>
          </a:p>
          <a:p>
            <a:r>
              <a:rPr lang="ru-RU" dirty="0" smtClean="0"/>
              <a:t>17 000 – научные первоисточники</a:t>
            </a:r>
          </a:p>
          <a:p>
            <a:r>
              <a:rPr lang="ru-RU" dirty="0" smtClean="0"/>
              <a:t>Ок. 100 журналов ВАК</a:t>
            </a:r>
          </a:p>
          <a:p>
            <a:endParaRPr lang="ru-RU" dirty="0" smtClean="0"/>
          </a:p>
          <a:p>
            <a:r>
              <a:rPr lang="ru-RU" dirty="0" smtClean="0"/>
              <a:t>Полное закрытие лицензионных требований (71,5 балл)</a:t>
            </a:r>
          </a:p>
          <a:p>
            <a:endParaRPr lang="ru-RU" dirty="0"/>
          </a:p>
          <a:p>
            <a:r>
              <a:rPr lang="ru-RU" dirty="0" smtClean="0"/>
              <a:t>3 рубля – средняя стоимость аренды одного издания</a:t>
            </a:r>
            <a:endParaRPr lang="ru-RU" dirty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5436096" y="1484784"/>
            <a:ext cx="3816424" cy="501317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ru-RU" dirty="0" smtClean="0">
                <a:solidFill>
                  <a:srgbClr val="FF0000"/>
                </a:solidFill>
              </a:rPr>
              <a:t>ИСТОРИЯ (</a:t>
            </a:r>
            <a:r>
              <a:rPr lang="ru-RU" b="1" dirty="0">
                <a:solidFill>
                  <a:srgbClr val="FF0000"/>
                </a:solidFill>
              </a:rPr>
              <a:t>8</a:t>
            </a:r>
            <a:r>
              <a:rPr lang="ru-RU" b="1" dirty="0" smtClean="0">
                <a:solidFill>
                  <a:srgbClr val="FF0000"/>
                </a:solidFill>
              </a:rPr>
              <a:t>000 книг)</a:t>
            </a:r>
          </a:p>
          <a:p>
            <a:pPr>
              <a:lnSpc>
                <a:spcPct val="80000"/>
              </a:lnSpc>
              <a:spcBef>
                <a:spcPct val="0"/>
              </a:spcBef>
              <a:defRPr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ru-RU" dirty="0" smtClean="0">
                <a:solidFill>
                  <a:srgbClr val="FF0000"/>
                </a:solidFill>
              </a:rPr>
              <a:t>ФИЛОЛОГИЯ</a:t>
            </a:r>
            <a:r>
              <a:rPr lang="ru-RU" b="1" dirty="0" smtClean="0">
                <a:solidFill>
                  <a:srgbClr val="FF0000"/>
                </a:solidFill>
              </a:rPr>
              <a:t> (10000 книг)</a:t>
            </a:r>
          </a:p>
          <a:p>
            <a:pPr>
              <a:lnSpc>
                <a:spcPct val="80000"/>
              </a:lnSpc>
              <a:spcBef>
                <a:spcPct val="0"/>
              </a:spcBef>
              <a:defRPr/>
            </a:pPr>
            <a:endParaRPr lang="ru-RU" dirty="0" smtClean="0">
              <a:solidFill>
                <a:srgbClr val="333333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ru-RU" dirty="0" smtClean="0">
                <a:solidFill>
                  <a:srgbClr val="FF0000"/>
                </a:solidFill>
              </a:rPr>
              <a:t>ФИЛОСОФИЯ </a:t>
            </a:r>
            <a:r>
              <a:rPr lang="ru-RU" b="1" dirty="0" smtClean="0">
                <a:solidFill>
                  <a:srgbClr val="FF0000"/>
                </a:solidFill>
              </a:rPr>
              <a:t>(2000 книг)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ЮРИСПРУДЕНЦИЯ (4000)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ЭКОНОМИКА (6000)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ПСИХОЛОГИЯ (1200)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ПОЛИТОЛОГИЯ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СОЦИОЛОГИЯ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КУЛЬТУРОЛОГИЯ (1500)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РЕЛИГИОВЕДЕНИЕ (1500)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ЕСТЕСТВЕННЫЕ НАУКИ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ТОЧНЫЕ НАУКИ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ТЕХНИЧЕСКИЕ НАУКИ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ИНФОРМАЦИОННЫЕ ТЕХНОЛОГИИ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71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6984776" cy="1069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ЭБС-КОНСТРУКТОР: Издательские коллекции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91681" y="1844824"/>
            <a:ext cx="712879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ЭБС-КОНСТРУКТОР позволяет комплектовать учебники по профилю ВУЗа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C00000"/>
                </a:solidFill>
              </a:rPr>
              <a:t>Издательские коллекции, докупаемые отдельно:</a:t>
            </a:r>
          </a:p>
          <a:p>
            <a:r>
              <a:rPr lang="ru-RU" dirty="0" smtClean="0"/>
              <a:t>«ЮРАЙТ» </a:t>
            </a:r>
          </a:p>
          <a:p>
            <a:r>
              <a:rPr lang="ru-RU" dirty="0" smtClean="0"/>
              <a:t>«ДАШКОВ И К»</a:t>
            </a:r>
          </a:p>
          <a:p>
            <a:r>
              <a:rPr lang="ru-RU" dirty="0" smtClean="0"/>
              <a:t>«БИНОМ»</a:t>
            </a:r>
          </a:p>
          <a:p>
            <a:r>
              <a:rPr lang="ru-RU" dirty="0" smtClean="0"/>
              <a:t>«МАШИНОСТРОЕНИЕ»</a:t>
            </a:r>
          </a:p>
          <a:p>
            <a:r>
              <a:rPr lang="ru-RU" dirty="0" smtClean="0"/>
              <a:t>«АЛЬПИНА»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Издательские коллекции, входящие в Базовую коллекцию: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 smtClean="0"/>
              <a:t>«ФИЗМАТЛИТ»</a:t>
            </a:r>
          </a:p>
          <a:p>
            <a:r>
              <a:rPr lang="ru-RU" dirty="0" smtClean="0"/>
              <a:t>«ФЛИНТА»</a:t>
            </a:r>
          </a:p>
          <a:p>
            <a:r>
              <a:rPr lang="ru-RU" dirty="0" smtClean="0"/>
              <a:t>«ФИНАНСЫ И КРЕДИТ»</a:t>
            </a:r>
          </a:p>
          <a:p>
            <a:r>
              <a:rPr lang="ru-RU" dirty="0" smtClean="0"/>
              <a:t>«ВЛАДОС»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78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984776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ОБУЧАЮЩИЕ МУЛЬТИМЕДИА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059832" y="1772816"/>
            <a:ext cx="5616624" cy="4281339"/>
          </a:xfrm>
        </p:spPr>
        <p:txBody>
          <a:bodyPr>
            <a:noAutofit/>
          </a:bodyPr>
          <a:lstStyle/>
          <a:p>
            <a:pPr marL="88900">
              <a:lnSpc>
                <a:spcPct val="80000"/>
              </a:lnSpc>
              <a:buClr>
                <a:srgbClr val="FF3300"/>
              </a:buClr>
              <a:buNone/>
            </a:pPr>
            <a:r>
              <a:rPr lang="ru-RU" b="1" dirty="0" err="1" smtClean="0"/>
              <a:t>аудиоучебники</a:t>
            </a:r>
            <a:r>
              <a:rPr lang="ru-RU" b="1" dirty="0" smtClean="0"/>
              <a:t> и </a:t>
            </a:r>
            <a:r>
              <a:rPr lang="ru-RU" b="1" dirty="0" err="1" smtClean="0"/>
              <a:t>подкасты</a:t>
            </a:r>
            <a:r>
              <a:rPr lang="ru-RU" b="1" dirty="0" smtClean="0"/>
              <a:t>  </a:t>
            </a:r>
          </a:p>
          <a:p>
            <a:pPr marL="88900">
              <a:lnSpc>
                <a:spcPct val="80000"/>
              </a:lnSpc>
              <a:buClr>
                <a:srgbClr val="FF3300"/>
              </a:buClr>
              <a:buNone/>
            </a:pPr>
            <a:r>
              <a:rPr lang="ru-RU" sz="1200" dirty="0" smtClean="0">
                <a:solidFill>
                  <a:srgbClr val="FF3300"/>
                </a:solidFill>
              </a:rPr>
              <a:t>более 15</a:t>
            </a:r>
            <a:endParaRPr lang="ru-RU" sz="1200" dirty="0" smtClean="0">
              <a:solidFill>
                <a:srgbClr val="333333"/>
              </a:solidFill>
            </a:endParaRPr>
          </a:p>
          <a:p>
            <a:pPr marL="88900">
              <a:lnSpc>
                <a:spcPct val="80000"/>
              </a:lnSpc>
              <a:buClr>
                <a:srgbClr val="333333"/>
              </a:buClr>
              <a:buSzPct val="75000"/>
              <a:buNone/>
            </a:pPr>
            <a:r>
              <a:rPr lang="ru-RU" b="1" dirty="0" smtClean="0"/>
              <a:t>конспекты лекций            </a:t>
            </a:r>
          </a:p>
          <a:p>
            <a:pPr marL="88900">
              <a:lnSpc>
                <a:spcPct val="80000"/>
              </a:lnSpc>
              <a:buClr>
                <a:srgbClr val="333333"/>
              </a:buClr>
              <a:buSzPct val="75000"/>
              <a:buNone/>
            </a:pPr>
            <a:r>
              <a:rPr lang="ru-RU" sz="1200" dirty="0" smtClean="0">
                <a:solidFill>
                  <a:srgbClr val="333333"/>
                </a:solidFill>
              </a:rPr>
              <a:t> </a:t>
            </a:r>
            <a:r>
              <a:rPr lang="ru-RU" sz="1200" dirty="0" smtClean="0">
                <a:solidFill>
                  <a:srgbClr val="FF3300"/>
                </a:solidFill>
              </a:rPr>
              <a:t>более 120</a:t>
            </a:r>
          </a:p>
          <a:p>
            <a:pPr marL="88900">
              <a:lnSpc>
                <a:spcPct val="80000"/>
              </a:lnSpc>
              <a:buClr>
                <a:srgbClr val="333333"/>
              </a:buClr>
              <a:buSzPct val="75000"/>
              <a:buNone/>
            </a:pPr>
            <a:r>
              <a:rPr lang="ru-RU" b="1" dirty="0" smtClean="0"/>
              <a:t>экспресс-подготовка к экзаменам</a:t>
            </a:r>
          </a:p>
          <a:p>
            <a:pPr marL="88900">
              <a:lnSpc>
                <a:spcPct val="80000"/>
              </a:lnSpc>
              <a:buClr>
                <a:srgbClr val="333333"/>
              </a:buClr>
              <a:buSzPct val="75000"/>
              <a:buNone/>
            </a:pPr>
            <a:r>
              <a:rPr lang="ru-RU" sz="1200" dirty="0" smtClean="0">
                <a:solidFill>
                  <a:srgbClr val="333333"/>
                </a:solidFill>
              </a:rPr>
              <a:t> </a:t>
            </a:r>
            <a:r>
              <a:rPr lang="ru-RU" sz="1200" dirty="0" smtClean="0">
                <a:solidFill>
                  <a:srgbClr val="FF3300"/>
                </a:solidFill>
              </a:rPr>
              <a:t>около 150</a:t>
            </a:r>
          </a:p>
          <a:p>
            <a:pPr marL="88900">
              <a:lnSpc>
                <a:spcPct val="80000"/>
              </a:lnSpc>
              <a:buClr>
                <a:srgbClr val="333333"/>
              </a:buClr>
              <a:buSzPct val="75000"/>
              <a:buNone/>
            </a:pPr>
            <a:r>
              <a:rPr lang="ru-RU" b="1" dirty="0" smtClean="0"/>
              <a:t>карты </a:t>
            </a:r>
          </a:p>
          <a:p>
            <a:pPr marL="88900">
              <a:lnSpc>
                <a:spcPct val="80000"/>
              </a:lnSpc>
              <a:buClr>
                <a:srgbClr val="333333"/>
              </a:buClr>
              <a:buSzPct val="75000"/>
              <a:buNone/>
            </a:pPr>
            <a:r>
              <a:rPr lang="ru-RU" sz="1200" dirty="0" smtClean="0">
                <a:solidFill>
                  <a:srgbClr val="FF0000"/>
                </a:solidFill>
              </a:rPr>
              <a:t>более 5500</a:t>
            </a:r>
          </a:p>
          <a:p>
            <a:pPr marL="88900">
              <a:lnSpc>
                <a:spcPct val="80000"/>
              </a:lnSpc>
              <a:buClr>
                <a:srgbClr val="333333"/>
              </a:buClr>
              <a:buSzPct val="75000"/>
              <a:buNone/>
            </a:pPr>
            <a:r>
              <a:rPr lang="ru-RU" b="1" dirty="0" smtClean="0"/>
              <a:t>энциклопедии и словари</a:t>
            </a:r>
          </a:p>
          <a:p>
            <a:pPr marL="88900">
              <a:lnSpc>
                <a:spcPct val="80000"/>
              </a:lnSpc>
              <a:buClr>
                <a:srgbClr val="333333"/>
              </a:buClr>
              <a:buSzPct val="75000"/>
              <a:buNone/>
            </a:pPr>
            <a:r>
              <a:rPr lang="ru-RU" sz="1200" dirty="0" smtClean="0">
                <a:solidFill>
                  <a:srgbClr val="FF0000"/>
                </a:solidFill>
              </a:rPr>
              <a:t>более 80</a:t>
            </a:r>
          </a:p>
          <a:p>
            <a:pPr marL="88900">
              <a:lnSpc>
                <a:spcPct val="80000"/>
              </a:lnSpc>
              <a:buClr>
                <a:srgbClr val="333333"/>
              </a:buClr>
              <a:buSzPct val="75000"/>
              <a:buNone/>
            </a:pPr>
            <a:r>
              <a:rPr lang="ru-RU" b="1" dirty="0" smtClean="0"/>
              <a:t>интерактивные тесты и тренажеры</a:t>
            </a:r>
          </a:p>
          <a:p>
            <a:pPr marL="88900">
              <a:lnSpc>
                <a:spcPct val="80000"/>
              </a:lnSpc>
              <a:buClr>
                <a:srgbClr val="333333"/>
              </a:buClr>
              <a:buSzPct val="75000"/>
              <a:buNone/>
            </a:pPr>
            <a:r>
              <a:rPr lang="ru-RU" sz="1200" dirty="0" smtClean="0">
                <a:solidFill>
                  <a:srgbClr val="FF0000"/>
                </a:solidFill>
              </a:rPr>
              <a:t>более 150</a:t>
            </a:r>
          </a:p>
          <a:p>
            <a:pPr marL="88900">
              <a:lnSpc>
                <a:spcPct val="80000"/>
              </a:lnSpc>
              <a:buClr>
                <a:srgbClr val="333333"/>
              </a:buClr>
              <a:buSzPct val="75000"/>
              <a:buNone/>
            </a:pPr>
            <a:r>
              <a:rPr lang="ru-RU" b="1" dirty="0" smtClean="0"/>
              <a:t>художественные репродукции</a:t>
            </a:r>
          </a:p>
          <a:p>
            <a:pPr marL="88900">
              <a:lnSpc>
                <a:spcPct val="80000"/>
              </a:lnSpc>
              <a:buClr>
                <a:srgbClr val="333333"/>
              </a:buClr>
              <a:buSzPct val="75000"/>
              <a:buNone/>
            </a:pPr>
            <a:r>
              <a:rPr lang="ru-RU" sz="1200" dirty="0" smtClean="0">
                <a:solidFill>
                  <a:srgbClr val="FF3300"/>
                </a:solidFill>
              </a:rPr>
              <a:t>150 000</a:t>
            </a:r>
          </a:p>
          <a:p>
            <a:pPr marL="88900">
              <a:lnSpc>
                <a:spcPct val="80000"/>
              </a:lnSpc>
              <a:buClr>
                <a:srgbClr val="333333"/>
              </a:buClr>
              <a:buSzPct val="75000"/>
              <a:buNone/>
            </a:pPr>
            <a:r>
              <a:rPr lang="ru-RU" b="1" dirty="0" smtClean="0"/>
              <a:t>презентации, схемы, таблицы</a:t>
            </a:r>
          </a:p>
          <a:p>
            <a:endParaRPr lang="ru-RU" sz="1050" dirty="0"/>
          </a:p>
        </p:txBody>
      </p:sp>
      <p:pic>
        <p:nvPicPr>
          <p:cNvPr id="5" name="Picture 7" descr="C:\Users\KK\AppData\Local\Microsoft\Windows\Temporary Internet Files\Content.IE5\ILJQP52J\MM900236309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4385" y="1684498"/>
            <a:ext cx="5873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835696" y="2132856"/>
            <a:ext cx="576064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274638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50000"/>
              <a:buFont typeface="Wingdings" pitchFamily="2" charset="2"/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363538" indent="-274638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50000"/>
              <a:buFont typeface="Wingdings" pitchFamily="2" charset="2"/>
              <a:buChar char="&amp;"/>
            </a:pP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363538" indent="-274638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50000"/>
              <a:buFont typeface="Wingdings" pitchFamily="2" charset="2"/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363538" indent="-274638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50000"/>
            </a:pPr>
            <a:endParaRPr lang="ru-RU" dirty="0" smtClean="0">
              <a:solidFill>
                <a:schemeClr val="accent2"/>
              </a:solidFill>
            </a:endParaRPr>
          </a:p>
          <a:p>
            <a:pPr marL="363538" indent="-274638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50000"/>
              <a:buFont typeface="Wingdings" pitchFamily="2" charset="2"/>
              <a:buChar char="4"/>
            </a:pP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363538" indent="-274638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50000"/>
              <a:buFont typeface="Webdings" pitchFamily="18" charset="2"/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363538" indent="-274638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50000"/>
              <a:buFont typeface="Wingdings" pitchFamily="2" charset="2"/>
              <a:buChar char="2"/>
            </a:pP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363538" indent="-274638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50000"/>
              <a:buFont typeface="Wingdings" pitchFamily="2" charset="2"/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363538" indent="-274638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50000"/>
              <a:buFont typeface="Webdings" pitchFamily="18" charset="2"/>
              <a:buChar char="þ"/>
            </a:pPr>
            <a:r>
              <a:rPr lang="ru-RU" dirty="0" smtClean="0">
                <a:solidFill>
                  <a:schemeClr val="accent2"/>
                </a:solidFill>
              </a:rPr>
              <a:t>  </a:t>
            </a:r>
          </a:p>
          <a:p>
            <a:pPr marL="363538" indent="-274638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50000"/>
              <a:buFont typeface="Wingdings" pitchFamily="2" charset="2"/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363538" indent="-274638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50000"/>
              <a:buFont typeface="Wingdings" pitchFamily="2" charset="2"/>
              <a:buChar char="$"/>
            </a:pP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363538" indent="-274638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50000"/>
              <a:buFont typeface="Wingdings" pitchFamily="2" charset="2"/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363538" indent="-274638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50000"/>
              <a:buFont typeface="Wingdings" pitchFamily="2" charset="2"/>
              <a:buChar char="þ"/>
            </a:pP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363538" indent="-274638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50000"/>
              <a:buFont typeface="Wingdings" pitchFamily="2" charset="2"/>
              <a:buChar char="þ"/>
            </a:pPr>
            <a:endParaRPr lang="ru-RU" dirty="0" smtClean="0">
              <a:solidFill>
                <a:schemeClr val="accent2"/>
              </a:solidFill>
            </a:endParaRPr>
          </a:p>
          <a:p>
            <a:pPr marL="363538" indent="-274638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50000"/>
              <a:buFont typeface="Webdings" pitchFamily="18" charset="2"/>
              <a:buChar char="­"/>
            </a:pP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363538" indent="-274638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50000"/>
              <a:buFont typeface="Webdings" pitchFamily="18" charset="2"/>
              <a:buChar char="­"/>
            </a:pPr>
            <a:endParaRPr lang="ru-RU" dirty="0" smtClean="0">
              <a:solidFill>
                <a:schemeClr val="accent2"/>
              </a:solidFill>
            </a:endParaRPr>
          </a:p>
          <a:p>
            <a:pPr marL="363538" indent="-274638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50000"/>
              <a:buFont typeface="Webdings" pitchFamily="18" charset="2"/>
              <a:buChar char="­"/>
            </a:pPr>
            <a:endParaRPr lang="ru-RU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86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Потребность в ЭБС среди студентов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1600" y="1556792"/>
            <a:ext cx="7560840" cy="96470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Исследование ВЦИОМ, август 2012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835696" y="2492896"/>
            <a:ext cx="6851104" cy="363326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Оценка студентов</a:t>
            </a:r>
          </a:p>
          <a:p>
            <a:r>
              <a:rPr lang="ru-RU" dirty="0" smtClean="0"/>
              <a:t>Пользуются 73% опрошенных</a:t>
            </a:r>
          </a:p>
          <a:p>
            <a:r>
              <a:rPr lang="ru-RU" dirty="0" smtClean="0"/>
              <a:t>95% считает ЭБС наиболее современным способом получения информации</a:t>
            </a:r>
          </a:p>
          <a:p>
            <a:r>
              <a:rPr lang="ru-RU" dirty="0" smtClean="0"/>
              <a:t>45% предпочитают электронный формат бумажному, 18% - предпочитают бумажный электронному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094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813" name="Group 237"/>
          <p:cNvGraphicFramePr>
            <a:graphicFrameLocks noGrp="1"/>
          </p:cNvGraphicFramePr>
          <p:nvPr>
            <p:ph sz="half" idx="1"/>
          </p:nvPr>
        </p:nvGraphicFramePr>
        <p:xfrm>
          <a:off x="4140200" y="2420938"/>
          <a:ext cx="4824413" cy="2411730"/>
        </p:xfrm>
        <a:graphic>
          <a:graphicData uri="http://schemas.openxmlformats.org/drawingml/2006/table">
            <a:tbl>
              <a:tblPr/>
              <a:tblGrid>
                <a:gridCol w="1439863"/>
                <a:gridCol w="863600"/>
                <a:gridCol w="792162"/>
                <a:gridCol w="920750"/>
                <a:gridCol w="808038"/>
              </a:tblGrid>
              <a:tr h="38735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Оценка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в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остребован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-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ности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Тип библиотеки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В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целом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Вузов-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ская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Науч-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ная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Пуб-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личная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Низкая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74,3%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36,4%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83,3%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67,3%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Средняя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22,9%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54,5%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16,7%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28,8%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Высокая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2,9%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9,1%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3,8%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Итого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100%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100%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100%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100%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258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827424"/>
            <a:ext cx="2161309" cy="540327"/>
          </a:xfrm>
          <a:noFill/>
          <a:ln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52767" name="Object 19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" y="2006600"/>
          <a:ext cx="3116263" cy="331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Диаграмма" r:id="rId4" imgW="7753350" imgH="8258175" progId="Excel.Chart.8">
                  <p:embed/>
                </p:oleObj>
              </mc:Choice>
              <mc:Fallback>
                <p:oleObj name="Диаграмма" r:id="rId4" imgW="7753350" imgH="82581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06600"/>
                        <a:ext cx="3116263" cy="331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789" name="Rectangle 213"/>
          <p:cNvSpPr>
            <a:spLocks noChangeArrowheads="1"/>
          </p:cNvSpPr>
          <p:nvPr/>
        </p:nvSpPr>
        <p:spPr bwMode="auto">
          <a:xfrm>
            <a:off x="4284663" y="1628775"/>
            <a:ext cx="457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>
                <a:solidFill>
                  <a:schemeClr val="tx1"/>
                </a:solidFill>
                <a:latin typeface="Arial" charset="0"/>
              </a:rPr>
              <a:t>Оценка</a:t>
            </a:r>
            <a:r>
              <a:rPr lang="ru-RU" sz="2000" b="1">
                <a:solidFill>
                  <a:schemeClr val="tx1"/>
                </a:solidFill>
                <a:latin typeface="Arial" charset="0"/>
              </a:rPr>
              <a:t> в</a:t>
            </a:r>
            <a:r>
              <a:rPr lang="en-GB" sz="2000" b="1">
                <a:solidFill>
                  <a:schemeClr val="tx1"/>
                </a:solidFill>
                <a:latin typeface="Arial" charset="0"/>
              </a:rPr>
              <a:t>остребованности</a:t>
            </a:r>
            <a:endParaRPr lang="ru-RU" sz="2000" b="1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Arial" charset="0"/>
              </a:rPr>
              <a:t>ЭБС в библиотеках</a:t>
            </a:r>
            <a:endParaRPr lang="ru-RU" sz="20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2814" name="Text Box 238"/>
          <p:cNvSpPr txBox="1">
            <a:spLocks noChangeArrowheads="1"/>
          </p:cNvSpPr>
          <p:nvPr/>
        </p:nvSpPr>
        <p:spPr bwMode="auto">
          <a:xfrm>
            <a:off x="611188" y="4941888"/>
            <a:ext cx="3455987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400">
                <a:solidFill>
                  <a:schemeClr val="tx1"/>
                </a:solidFill>
                <a:latin typeface="Lucida Sans Unicode" pitchFamily="34" charset="0"/>
              </a:rPr>
              <a:t>Не удовлетворены </a:t>
            </a:r>
          </a:p>
          <a:p>
            <a:r>
              <a:rPr lang="ru-RU" sz="1400">
                <a:solidFill>
                  <a:schemeClr val="tx1"/>
                </a:solidFill>
                <a:latin typeface="Lucida Sans Unicode" pitchFamily="34" charset="0"/>
              </a:rPr>
              <a:t>(по цене, форматам доступа, качеству контента), </a:t>
            </a:r>
          </a:p>
          <a:p>
            <a:r>
              <a:rPr lang="ru-RU" sz="1400">
                <a:solidFill>
                  <a:schemeClr val="tx1"/>
                </a:solidFill>
                <a:latin typeface="Lucida Sans Unicode" pitchFamily="34" charset="0"/>
              </a:rPr>
              <a:t>но стараются найти  компромисс</a:t>
            </a:r>
          </a:p>
          <a:p>
            <a:r>
              <a:rPr lang="ru-RU" sz="1400">
                <a:solidFill>
                  <a:schemeClr val="tx1"/>
                </a:solidFill>
                <a:latin typeface="Lucida Sans Unicode" pitchFamily="34" charset="0"/>
              </a:rPr>
              <a:t>73%</a:t>
            </a:r>
          </a:p>
        </p:txBody>
      </p:sp>
      <p:sp>
        <p:nvSpPr>
          <p:cNvPr id="152815" name="Rectangle 239"/>
          <p:cNvSpPr>
            <a:spLocks noChangeArrowheads="1"/>
          </p:cNvSpPr>
          <p:nvPr/>
        </p:nvSpPr>
        <p:spPr bwMode="auto">
          <a:xfrm>
            <a:off x="250825" y="1557338"/>
            <a:ext cx="3708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tx1"/>
                </a:solidFill>
                <a:latin typeface="Arial" charset="0"/>
              </a:rPr>
              <a:t>Удовлетворенность </a:t>
            </a:r>
          </a:p>
          <a:p>
            <a:pPr algn="ctr"/>
            <a:r>
              <a:rPr lang="ru-RU" sz="2000" b="1">
                <a:solidFill>
                  <a:schemeClr val="tx1"/>
                </a:solidFill>
                <a:latin typeface="Arial" charset="0"/>
              </a:rPr>
              <a:t>от работы с ЭБС</a:t>
            </a:r>
          </a:p>
        </p:txBody>
      </p:sp>
      <p:sp>
        <p:nvSpPr>
          <p:cNvPr id="152816" name="Rectangle 240"/>
          <p:cNvSpPr>
            <a:spLocks noChangeArrowheads="1"/>
          </p:cNvSpPr>
          <p:nvPr/>
        </p:nvSpPr>
        <p:spPr bwMode="auto">
          <a:xfrm>
            <a:off x="2339975" y="2997200"/>
            <a:ext cx="16335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400">
                <a:solidFill>
                  <a:schemeClr val="tx1"/>
                </a:solidFill>
                <a:latin typeface="Lucida Sans Unicode" pitchFamily="34" charset="0"/>
              </a:rPr>
              <a:t>Удовлетворены </a:t>
            </a:r>
          </a:p>
          <a:p>
            <a:r>
              <a:rPr lang="ru-RU" sz="1400">
                <a:solidFill>
                  <a:schemeClr val="tx1"/>
                </a:solidFill>
                <a:latin typeface="Lucida Sans Unicode" pitchFamily="34" charset="0"/>
              </a:rPr>
              <a:t>17%</a:t>
            </a:r>
          </a:p>
        </p:txBody>
      </p:sp>
      <p:sp>
        <p:nvSpPr>
          <p:cNvPr id="152817" name="Rectangle 241"/>
          <p:cNvSpPr>
            <a:spLocks noChangeArrowheads="1"/>
          </p:cNvSpPr>
          <p:nvPr/>
        </p:nvSpPr>
        <p:spPr bwMode="auto">
          <a:xfrm>
            <a:off x="250825" y="2492375"/>
            <a:ext cx="2017713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400">
                <a:solidFill>
                  <a:schemeClr val="tx1"/>
                </a:solidFill>
                <a:latin typeface="Lucida Sans Unicode" pitchFamily="34" charset="0"/>
              </a:rPr>
              <a:t>Считают, что ЭБС в таком варианте библиотекам не нужны</a:t>
            </a:r>
          </a:p>
          <a:p>
            <a:r>
              <a:rPr lang="ru-RU" sz="1400">
                <a:solidFill>
                  <a:schemeClr val="tx1"/>
                </a:solidFill>
                <a:latin typeface="Lucida Sans Unicode" pitchFamily="34" charset="0"/>
              </a:rPr>
              <a:t>10%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476672"/>
            <a:ext cx="7995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Оценка опыта использования ЭБС библиотеками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7777" y="5419963"/>
            <a:ext cx="4936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Исследование – «ЭБС в библиотеках», авг. 2012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360433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Потребности вузовских библиотек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200" dirty="0" smtClean="0"/>
              <a:t>Социологическое исследование «Книжная индустрия-БИБКОМ», лето 2012</a:t>
            </a:r>
          </a:p>
          <a:p>
            <a:pPr marL="0" indent="0">
              <a:buNone/>
            </a:pPr>
            <a:endParaRPr lang="ru-RU" sz="4200" dirty="0" smtClean="0"/>
          </a:p>
          <a:p>
            <a:pPr marL="0" indent="0">
              <a:buNone/>
            </a:pPr>
            <a:r>
              <a:rPr lang="ru-RU" sz="3400" b="1" dirty="0" smtClean="0"/>
              <a:t>Важное значение с точки зрения сложности достижения лицензионных нормативов:</a:t>
            </a:r>
          </a:p>
          <a:p>
            <a:r>
              <a:rPr lang="ru-RU" sz="3400" dirty="0" smtClean="0"/>
              <a:t>Наличие учебной литературы свыше 2500 </a:t>
            </a:r>
            <a:r>
              <a:rPr lang="ru-RU" sz="3400" b="1" dirty="0" smtClean="0"/>
              <a:t>3,9</a:t>
            </a:r>
            <a:r>
              <a:rPr lang="ru-RU" sz="3400" dirty="0" smtClean="0"/>
              <a:t>;</a:t>
            </a:r>
          </a:p>
          <a:p>
            <a:r>
              <a:rPr lang="ru-RU" sz="3400" dirty="0" smtClean="0"/>
              <a:t>Наличие </a:t>
            </a:r>
            <a:r>
              <a:rPr lang="ru-RU" sz="3400" dirty="0" err="1" smtClean="0"/>
              <a:t>ВАКовских</a:t>
            </a:r>
            <a:r>
              <a:rPr lang="ru-RU" sz="3400" dirty="0" smtClean="0"/>
              <a:t> журналов </a:t>
            </a:r>
            <a:r>
              <a:rPr lang="ru-RU" sz="3400" b="1" dirty="0" smtClean="0"/>
              <a:t>3,6</a:t>
            </a:r>
            <a:r>
              <a:rPr lang="ru-RU" sz="3400" dirty="0" smtClean="0"/>
              <a:t>;</a:t>
            </a:r>
          </a:p>
          <a:p>
            <a:r>
              <a:rPr lang="ru-RU" sz="3400" dirty="0" smtClean="0"/>
              <a:t>Общее число изданий более 5000 </a:t>
            </a:r>
            <a:r>
              <a:rPr lang="ru-RU" sz="3400" b="1" dirty="0" smtClean="0"/>
              <a:t>3,6</a:t>
            </a:r>
            <a:r>
              <a:rPr lang="ru-RU" sz="3400" dirty="0" smtClean="0"/>
              <a:t>;</a:t>
            </a:r>
          </a:p>
          <a:p>
            <a:pPr marL="0" indent="0">
              <a:buNone/>
            </a:pPr>
            <a:endParaRPr lang="ru-RU" sz="3400" b="1" dirty="0" smtClean="0"/>
          </a:p>
          <a:p>
            <a:pPr marL="0" indent="0">
              <a:buNone/>
            </a:pPr>
            <a:r>
              <a:rPr lang="ru-RU" sz="3400" b="1" dirty="0" smtClean="0"/>
              <a:t>Высшая оценка значимости с точки зрения пользователей:</a:t>
            </a:r>
          </a:p>
          <a:p>
            <a:r>
              <a:rPr lang="ru-RU" sz="3400" dirty="0" smtClean="0"/>
              <a:t>Возможность индивидуального неограниченного доступа из любой точки  </a:t>
            </a:r>
            <a:r>
              <a:rPr lang="ru-RU" sz="3400" b="1" dirty="0" smtClean="0"/>
              <a:t>4,8;</a:t>
            </a:r>
          </a:p>
          <a:p>
            <a:r>
              <a:rPr lang="ru-RU" sz="3400" dirty="0" smtClean="0"/>
              <a:t>Наличие полнотекстового поиска и статистики </a:t>
            </a:r>
            <a:r>
              <a:rPr lang="ru-RU" sz="3400" b="1" dirty="0" smtClean="0"/>
              <a:t>4,6;</a:t>
            </a:r>
          </a:p>
          <a:p>
            <a:pPr marL="0" indent="0">
              <a:buNone/>
            </a:pPr>
            <a:endParaRPr lang="ru-RU" sz="3400" b="1" dirty="0" smtClean="0"/>
          </a:p>
          <a:p>
            <a:pPr marL="0" indent="0">
              <a:buNone/>
            </a:pPr>
            <a:r>
              <a:rPr lang="ru-RU" sz="3400" b="1" dirty="0" smtClean="0"/>
              <a:t>Высокая оценка значимости параметров, не вошедших в Критерии:</a:t>
            </a:r>
          </a:p>
          <a:p>
            <a:r>
              <a:rPr lang="ru-RU" sz="3400" dirty="0" smtClean="0"/>
              <a:t>Обеспечение профильной литературой </a:t>
            </a:r>
            <a:r>
              <a:rPr lang="ru-RU" sz="3400" b="1" dirty="0" smtClean="0"/>
              <a:t>4,6;</a:t>
            </a:r>
          </a:p>
          <a:p>
            <a:r>
              <a:rPr lang="ru-RU" sz="3400" dirty="0" smtClean="0"/>
              <a:t>Использование трудов профессорско-преподавательского состава </a:t>
            </a:r>
            <a:r>
              <a:rPr lang="ru-RU" sz="3400" b="1" dirty="0" smtClean="0"/>
              <a:t>4,4;</a:t>
            </a:r>
          </a:p>
          <a:p>
            <a:r>
              <a:rPr lang="ru-RU" sz="3400" dirty="0" smtClean="0"/>
              <a:t>Возможность объединенного полнотекстового поиска по документам различных ресурсов </a:t>
            </a:r>
            <a:r>
              <a:rPr lang="ru-RU" sz="3400" b="1" dirty="0" smtClean="0"/>
              <a:t>4,4;</a:t>
            </a:r>
          </a:p>
          <a:p>
            <a:r>
              <a:rPr lang="ru-RU" sz="3400" dirty="0" smtClean="0"/>
              <a:t>Возможность интеграции с АБИС </a:t>
            </a:r>
            <a:r>
              <a:rPr lang="ru-RU" sz="3400" b="1" dirty="0" smtClean="0"/>
              <a:t>4,2;</a:t>
            </a:r>
          </a:p>
          <a:p>
            <a:r>
              <a:rPr lang="ru-RU" sz="3400" dirty="0" smtClean="0"/>
              <a:t>Наличие пользовательских сервисов в ЭБС </a:t>
            </a:r>
            <a:r>
              <a:rPr lang="ru-RU" sz="3400" b="1" dirty="0" smtClean="0"/>
              <a:t>4,1;</a:t>
            </a:r>
          </a:p>
          <a:p>
            <a:r>
              <a:rPr lang="ru-RU" sz="3400" dirty="0" smtClean="0"/>
              <a:t>Наличие мультимедийного контента  </a:t>
            </a:r>
            <a:r>
              <a:rPr lang="ru-RU" sz="3400" b="1" dirty="0" smtClean="0"/>
              <a:t>4,0.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42342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Изменения информационной потребности профессионального образования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887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Взрывной рост научной информации требует увеличения ресурсов/экономии себестоимости производства и потребления информации</a:t>
            </a:r>
          </a:p>
          <a:p>
            <a:r>
              <a:rPr lang="ru-RU" dirty="0" smtClean="0"/>
              <a:t>Любая профессиональная и научная деятельность требует доступа к широкой междисциплинарной литературе, обеспечить которую не могут традиционные методы комплектования</a:t>
            </a:r>
          </a:p>
          <a:p>
            <a:r>
              <a:rPr lang="ru-RU" dirty="0" smtClean="0"/>
              <a:t>Темпы инновационного развития требуют повседневного обновления информации, обеспечить которую не могут традиционные формы потребления информации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ВЫВОД: НАУКОЕМКАЯ И ОБРАЗОВАТЕЛЬНАЯ ИНФОРМАЦИЯ ПЕРЕХОДИТ НА ЦИФРОВЫЕ РЕЛЬСЫ С СОБСТВЕННЫМИ ТЕХНОЛОГИЯМИ ПРОИЗВОДСТВА И ПОТРЕБЛЕНИЯ ИНФОРМАЦИИ – ЭБС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333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7704" y="494184"/>
            <a:ext cx="6426296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КОНТАКТНЫЕ ДАННЫЕ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2132856"/>
            <a:ext cx="3789217" cy="418253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J"/>
            </a:pPr>
            <a:r>
              <a:rPr lang="ru-RU" dirty="0" smtClean="0"/>
              <a:t> ООО «</a:t>
            </a:r>
            <a:r>
              <a:rPr lang="ru-RU" dirty="0" err="1" smtClean="0"/>
              <a:t>Директ</a:t>
            </a:r>
            <a:r>
              <a:rPr lang="ru-RU" dirty="0" smtClean="0"/>
              <a:t>-Медиа»</a:t>
            </a:r>
          </a:p>
          <a:p>
            <a:pPr marL="0" indent="0">
              <a:buNone/>
            </a:pPr>
            <a:r>
              <a:rPr lang="ru-RU" dirty="0" smtClean="0"/>
              <a:t>Костюк Константин</a:t>
            </a:r>
          </a:p>
          <a:p>
            <a:pPr marL="0" indent="0">
              <a:buNone/>
            </a:pPr>
            <a:r>
              <a:rPr lang="ru-RU" dirty="0" smtClean="0"/>
              <a:t>Генеральный директор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120000"/>
              </a:lnSpc>
              <a:buSzPct val="120000"/>
              <a:buFont typeface="Wingdings" pitchFamily="2" charset="2"/>
              <a:buChar char=")"/>
            </a:pPr>
            <a:r>
              <a:rPr lang="en-US" dirty="0" smtClean="0"/>
              <a:t> +7 (495) 334</a:t>
            </a:r>
            <a:r>
              <a:rPr lang="ru-RU" dirty="0" smtClean="0"/>
              <a:t>-72-11</a:t>
            </a:r>
            <a:endParaRPr lang="en-US" dirty="0" smtClean="0"/>
          </a:p>
          <a:p>
            <a:pPr>
              <a:buSzPct val="120000"/>
              <a:buFont typeface="Wingdings" pitchFamily="2" charset="2"/>
              <a:buChar char=")"/>
            </a:pPr>
            <a:r>
              <a:rPr lang="en-US" dirty="0" smtClean="0"/>
              <a:t> +7 (495) 333</a:t>
            </a:r>
            <a:r>
              <a:rPr lang="ru-RU" dirty="0" smtClean="0"/>
              <a:t>-12-42</a:t>
            </a:r>
            <a:endParaRPr lang="en-US" dirty="0" smtClean="0"/>
          </a:p>
          <a:p>
            <a:pPr>
              <a:buNone/>
            </a:pPr>
            <a:endParaRPr lang="ru-RU" dirty="0" smtClean="0">
              <a:solidFill>
                <a:srgbClr val="333333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333333"/>
                </a:solidFill>
              </a:rPr>
              <a:t>Отдел продаж</a:t>
            </a:r>
          </a:p>
          <a:p>
            <a:pPr>
              <a:buNone/>
            </a:pPr>
            <a:r>
              <a:rPr lang="en-US" sz="2000" b="1" u="sng" dirty="0" smtClean="0">
                <a:solidFill>
                  <a:srgbClr val="FF0000"/>
                </a:solidFill>
              </a:rPr>
              <a:t>manager@directmedia.ru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52120" y="2060848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Благодарю за внимание!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1266" name="Picture 2" descr="C:\Users\KK\Pictures\Логотипы\Biblioclub_logo_b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77072"/>
            <a:ext cx="4162966" cy="193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76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3400"/>
            <a:ext cx="8003232" cy="9906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Электронно-библиотечная система – новая форма работы с книгой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00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ЭБС – знаменует новые подходы как к созданию, так и к потреблению научной информации. Ее черты: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корпоративные формы потребления (рынка);</a:t>
            </a:r>
          </a:p>
          <a:p>
            <a:r>
              <a:rPr lang="ru-RU" b="1" dirty="0" smtClean="0"/>
              <a:t>удаленный доступ к любой книге, в любой момент, из любого места</a:t>
            </a:r>
          </a:p>
          <a:p>
            <a:r>
              <a:rPr lang="ru-RU" dirty="0" smtClean="0"/>
              <a:t>интеграция форматов научного контента: периодика, книги, мультимедиа, базы данных</a:t>
            </a:r>
          </a:p>
          <a:p>
            <a:r>
              <a:rPr lang="ru-RU" dirty="0"/>
              <a:t>агрегирование массивов контента </a:t>
            </a:r>
          </a:p>
          <a:p>
            <a:r>
              <a:rPr lang="ru-RU" dirty="0" smtClean="0"/>
              <a:t>дополнительные сервисы работы с информацией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ЭБС ЯВЛЯЕТСЯ АБСОЛЮТНОЙ АЛЬТЕРНАТИВОЙ КОНЦЕПЦИИ ИНТЕРНЕТ-МАГАЗИНА, Т.Е. ТРАДИЦИОННОЙ МОДЕЛИ КНИЖНОГО РЫНКА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«Электронно-библиотечная </a:t>
            </a:r>
            <a:r>
              <a:rPr lang="ru-RU" dirty="0"/>
              <a:t>система – </a:t>
            </a:r>
            <a:r>
              <a:rPr lang="ru-RU" dirty="0" smtClean="0"/>
              <a:t>информационный продукт, возникающий путем агрегации </a:t>
            </a:r>
            <a:r>
              <a:rPr lang="ru-RU" dirty="0"/>
              <a:t>учебной и научной </a:t>
            </a:r>
            <a:r>
              <a:rPr lang="ru-RU" dirty="0" smtClean="0"/>
              <a:t>информации. ЭБС предоставляет </a:t>
            </a:r>
            <a:r>
              <a:rPr lang="ru-RU" dirty="0"/>
              <a:t>корпоративный доступ к информации на принципах одновременного доступа ко всему </a:t>
            </a:r>
            <a:r>
              <a:rPr lang="ru-RU" dirty="0" smtClean="0"/>
              <a:t>массиву документов»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966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ЭБС в нормативных документах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16832"/>
            <a:ext cx="7139136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Федеральные Государственные Образовательные Стандарты третьего поколения: </a:t>
            </a:r>
          </a:p>
          <a:p>
            <a:pPr marL="0" indent="0">
              <a:buNone/>
            </a:pPr>
            <a:r>
              <a:rPr lang="ru-RU" dirty="0" smtClean="0"/>
              <a:t>«каждый учащийся должен быть обеспечен доступом к ЭБС из любой точки Интернет»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Минимальные нормы наполнения ЭБС </a:t>
            </a:r>
            <a:r>
              <a:rPr lang="ru-RU" sz="2400" dirty="0" smtClean="0"/>
              <a:t>(Приказ </a:t>
            </a:r>
            <a:r>
              <a:rPr lang="ru-RU" sz="2400" dirty="0" err="1" smtClean="0"/>
              <a:t>Рособрнадзора</a:t>
            </a:r>
            <a:r>
              <a:rPr lang="ru-RU" sz="2400" dirty="0" smtClean="0"/>
              <a:t> № 1953 от </a:t>
            </a:r>
            <a:r>
              <a:rPr lang="ru-RU" dirty="0"/>
              <a:t>05.09.2011г.</a:t>
            </a:r>
            <a:r>
              <a:rPr lang="ru-RU" sz="2400" dirty="0" smtClean="0"/>
              <a:t>)</a:t>
            </a:r>
            <a:endParaRPr lang="ru-RU" dirty="0" smtClean="0"/>
          </a:p>
          <a:p>
            <a:pPr fontAlgn="t"/>
            <a:r>
              <a:rPr lang="ru-RU" b="1" dirty="0" smtClean="0"/>
              <a:t>Учебники </a:t>
            </a:r>
            <a:r>
              <a:rPr lang="en-US" dirty="0"/>
              <a:t> </a:t>
            </a:r>
            <a:r>
              <a:rPr lang="en-US" dirty="0" smtClean="0"/>
              <a:t>  &gt; </a:t>
            </a:r>
            <a:r>
              <a:rPr lang="ru-RU" dirty="0" smtClean="0"/>
              <a:t>2500</a:t>
            </a:r>
            <a:endParaRPr lang="ru-RU" dirty="0"/>
          </a:p>
          <a:p>
            <a:pPr fontAlgn="t"/>
            <a:r>
              <a:rPr lang="ru-RU" b="1" dirty="0"/>
              <a:t>Научные </a:t>
            </a:r>
            <a:r>
              <a:rPr lang="ru-RU" b="1" dirty="0" smtClean="0"/>
              <a:t>Монографии </a:t>
            </a:r>
            <a:r>
              <a:rPr lang="en-US" dirty="0" smtClean="0"/>
              <a:t>&gt;</a:t>
            </a:r>
            <a:r>
              <a:rPr lang="ru-RU" dirty="0" smtClean="0"/>
              <a:t> 500</a:t>
            </a:r>
            <a:endParaRPr lang="ru-RU" dirty="0"/>
          </a:p>
          <a:p>
            <a:pPr fontAlgn="t"/>
            <a:r>
              <a:rPr lang="ru-RU" b="1" dirty="0"/>
              <a:t>Журналы </a:t>
            </a:r>
            <a:r>
              <a:rPr lang="ru-RU" b="1" dirty="0" smtClean="0"/>
              <a:t>ВАК 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/>
              <a:t>50</a:t>
            </a:r>
          </a:p>
          <a:p>
            <a:pPr fontAlgn="t"/>
            <a:r>
              <a:rPr lang="ru-RU" b="1" dirty="0"/>
              <a:t>Количество издательств 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en-US" dirty="0" smtClean="0"/>
              <a:t>25</a:t>
            </a:r>
            <a:r>
              <a:rPr lang="ru-RU" dirty="0" smtClean="0"/>
              <a:t> </a:t>
            </a:r>
            <a:r>
              <a:rPr lang="ru-RU" dirty="0"/>
              <a:t>издательств</a:t>
            </a:r>
          </a:p>
          <a:p>
            <a:pPr fontAlgn="t"/>
            <a:r>
              <a:rPr lang="ru-RU" b="1" dirty="0" smtClean="0"/>
              <a:t>Общее </a:t>
            </a:r>
            <a:r>
              <a:rPr lang="ru-RU" b="1" dirty="0"/>
              <a:t>число </a:t>
            </a:r>
            <a:r>
              <a:rPr lang="ru-RU" b="1" dirty="0" smtClean="0"/>
              <a:t>изданий </a:t>
            </a:r>
            <a:r>
              <a:rPr lang="en-US" dirty="0" smtClean="0"/>
              <a:t>&gt; </a:t>
            </a:r>
            <a:r>
              <a:rPr lang="ru-RU" dirty="0"/>
              <a:t>5000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Ежегодный рост коэффициента обеспеченности ЭБС на 25%</a:t>
            </a:r>
          </a:p>
          <a:p>
            <a:pPr marL="0" indent="0">
              <a:buNone/>
            </a:pPr>
            <a:r>
              <a:rPr lang="ru-RU" dirty="0" smtClean="0"/>
              <a:t>Обеспечение литературой отдельными изданиями (3 книги на дисциплину)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02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 чему мотивируют нормативы?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04864"/>
            <a:ext cx="7787208" cy="42721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К созданию универсальных политематических ЭБС</a:t>
            </a:r>
          </a:p>
          <a:p>
            <a:r>
              <a:rPr lang="ru-RU" dirty="0" smtClean="0"/>
              <a:t>2. К преимущественному наполнению учебниками, а не научной литературой</a:t>
            </a:r>
          </a:p>
          <a:p>
            <a:r>
              <a:rPr lang="ru-RU" dirty="0" smtClean="0"/>
              <a:t>3. К опоре на книжный формат</a:t>
            </a:r>
          </a:p>
          <a:p>
            <a:r>
              <a:rPr lang="ru-RU" dirty="0" smtClean="0"/>
              <a:t>4. К смещению комплектования с бумажного на цифровой форматы</a:t>
            </a:r>
          </a:p>
          <a:p>
            <a:r>
              <a:rPr lang="ru-RU" b="1" dirty="0"/>
              <a:t>5</a:t>
            </a:r>
            <a:r>
              <a:rPr lang="ru-RU" b="1" dirty="0" smtClean="0"/>
              <a:t>. </a:t>
            </a:r>
            <a:r>
              <a:rPr lang="ru-RU" b="1" dirty="0"/>
              <a:t>К развитию </a:t>
            </a:r>
            <a:r>
              <a:rPr lang="ru-RU" b="1" dirty="0" err="1"/>
              <a:t>инновационно</a:t>
            </a:r>
            <a:r>
              <a:rPr lang="ru-RU" b="1" dirty="0"/>
              <a:t>-технической инфраструктуры </a:t>
            </a:r>
            <a:r>
              <a:rPr lang="ru-RU" b="1" dirty="0" smtClean="0"/>
              <a:t>книги (важнее </a:t>
            </a:r>
            <a:r>
              <a:rPr lang="ru-RU" b="1" dirty="0"/>
              <a:t>не читать, а обеспечить поиск по книгам)</a:t>
            </a:r>
          </a:p>
          <a:p>
            <a:r>
              <a:rPr lang="ru-RU" b="1" dirty="0"/>
              <a:t>6</a:t>
            </a:r>
            <a:r>
              <a:rPr lang="ru-RU" b="1" dirty="0" smtClean="0"/>
              <a:t>. К превращению библиотеки в информационно-научный центр</a:t>
            </a:r>
          </a:p>
          <a:p>
            <a:r>
              <a:rPr lang="ru-RU" b="1" dirty="0"/>
              <a:t>7</a:t>
            </a:r>
            <a:r>
              <a:rPr lang="ru-RU" b="1" dirty="0" smtClean="0"/>
              <a:t>. К развитию и легализации научного и учебного сегмента электронного рынка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8016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584299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Объем рынка научной и </a:t>
            </a:r>
            <a:br>
              <a:rPr lang="ru-RU" dirty="0" smtClean="0"/>
            </a:br>
            <a:r>
              <a:rPr lang="ru-RU" dirty="0" smtClean="0"/>
              <a:t>учебной литературы ВПО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504928"/>
              </p:ext>
            </p:extLst>
          </p:nvPr>
        </p:nvGraphicFramePr>
        <p:xfrm>
          <a:off x="4427984" y="1628800"/>
          <a:ext cx="471601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10759224"/>
              </p:ext>
            </p:extLst>
          </p:nvPr>
        </p:nvGraphicFramePr>
        <p:xfrm>
          <a:off x="-108520" y="1772816"/>
          <a:ext cx="468052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4112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Доля продаж в электронных форматах </a:t>
            </a:r>
            <a:br>
              <a:rPr lang="ru-RU" sz="2800" dirty="0" smtClean="0"/>
            </a:br>
            <a:r>
              <a:rPr lang="ru-RU" sz="2800" dirty="0" smtClean="0"/>
              <a:t>научной и учебной литературы ВПО</a:t>
            </a:r>
            <a:endParaRPr lang="ru-RU" sz="28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34058822"/>
              </p:ext>
            </p:extLst>
          </p:nvPr>
        </p:nvGraphicFramePr>
        <p:xfrm>
          <a:off x="1017590" y="1484784"/>
          <a:ext cx="734481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542" y="5733256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2012 г. Рынок ЭБС сравняется с рынком розничных продаж </a:t>
            </a:r>
            <a:r>
              <a:rPr lang="en-US" dirty="0"/>
              <a:t>b2c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Учебный сегмент – локомотив в электронных продажах, достигая 10-15% от своей доли рынка в бумаге.</a:t>
            </a:r>
          </a:p>
        </p:txBody>
      </p:sp>
    </p:spTree>
    <p:extLst>
      <p:ext uri="{BB962C8B-B14F-4D97-AF65-F5344CB8AC3E}">
        <p14:creationId xmlns:p14="http://schemas.microsoft.com/office/powerpoint/2010/main" val="3333040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Структура рынка электронных ресурсов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068777"/>
              </p:ext>
            </p:extLst>
          </p:nvPr>
        </p:nvGraphicFramePr>
        <p:xfrm>
          <a:off x="457200" y="1600200"/>
          <a:ext cx="7643192" cy="37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4510" y="593467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ЭБС – лидер рынка электронных ресурсов ВПО, достигая в структуре трат вуза на электронные ресурсы 50%</a:t>
            </a:r>
          </a:p>
        </p:txBody>
      </p:sp>
    </p:spTree>
    <p:extLst>
      <p:ext uri="{BB962C8B-B14F-4D97-AF65-F5344CB8AC3E}">
        <p14:creationId xmlns:p14="http://schemas.microsoft.com/office/powerpoint/2010/main" val="1469848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Концепции предложения на рынке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 smtClean="0"/>
              <a:t>Агрегаторы</a:t>
            </a:r>
            <a:r>
              <a:rPr lang="ru-RU" dirty="0" smtClean="0"/>
              <a:t> (выполняющие требования ФГОС):</a:t>
            </a:r>
          </a:p>
          <a:p>
            <a:r>
              <a:rPr lang="ru-RU" dirty="0" smtClean="0"/>
              <a:t>универсальные книжные ресурсы</a:t>
            </a:r>
          </a:p>
          <a:p>
            <a:r>
              <a:rPr lang="ru-RU" dirty="0" smtClean="0"/>
              <a:t>монографии, периодика</a:t>
            </a:r>
          </a:p>
          <a:p>
            <a:pPr marL="0" indent="0">
              <a:buNone/>
            </a:pPr>
            <a:r>
              <a:rPr lang="ru-RU" dirty="0" smtClean="0"/>
              <a:t>- быстрый рост ассортимента, интерактивные сервисы, интеграция с АБИС, закрытие лицензионных норм</a:t>
            </a:r>
          </a:p>
          <a:p>
            <a:pPr marL="0" indent="0">
              <a:buNone/>
            </a:pPr>
            <a:r>
              <a:rPr lang="ru-RU" dirty="0" smtClean="0"/>
              <a:t>- режим «подписки», онлайн-доступ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ЭБС-издательства</a:t>
            </a:r>
          </a:p>
          <a:p>
            <a:r>
              <a:rPr lang="ru-RU" dirty="0" smtClean="0"/>
              <a:t>эксклюзивный учебный контент</a:t>
            </a:r>
          </a:p>
          <a:p>
            <a:pPr marL="0" indent="0">
              <a:buNone/>
            </a:pPr>
            <a:r>
              <a:rPr lang="ru-RU" dirty="0" smtClean="0"/>
              <a:t>- обеспечение профиля, быстрый доступ к новинкам, индивидуальный выбор книг, «вечные» права, </a:t>
            </a:r>
          </a:p>
          <a:p>
            <a:pPr>
              <a:buFontTx/>
              <a:buChar char="-"/>
            </a:pPr>
            <a:r>
              <a:rPr lang="ru-RU" dirty="0" smtClean="0"/>
              <a:t>режим подписки, продажа файлов</a:t>
            </a:r>
            <a:endParaRPr lang="en-US" dirty="0" smtClean="0"/>
          </a:p>
          <a:p>
            <a:pPr>
              <a:buFontTx/>
              <a:buChar char="-"/>
            </a:pPr>
            <a:r>
              <a:rPr lang="ru-RU" dirty="0" smtClean="0"/>
              <a:t>консервирование ассортимента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432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695</TotalTime>
  <Words>1216</Words>
  <Application>Microsoft Office PowerPoint</Application>
  <PresentationFormat>Экран (4:3)</PresentationFormat>
  <Paragraphs>266</Paragraphs>
  <Slides>20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Ясность</vt:lpstr>
      <vt:lpstr>Диаграмма</vt:lpstr>
      <vt:lpstr>Электронно-библиотечные системы: итоги года работы по новым лицензионным нормативам</vt:lpstr>
      <vt:lpstr>Изменения информационной потребности профессионального образования</vt:lpstr>
      <vt:lpstr>Электронно-библиотечная система – новая форма работы с книгой</vt:lpstr>
      <vt:lpstr>ЭБС в нормативных документах</vt:lpstr>
      <vt:lpstr>К чему мотивируют нормативы?</vt:lpstr>
      <vt:lpstr>Объем рынка научной и  учебной литературы ВПО</vt:lpstr>
      <vt:lpstr>Доля продаж в электронных форматах  научной и учебной литературы ВПО</vt:lpstr>
      <vt:lpstr>Структура рынка электронных ресурсов</vt:lpstr>
      <vt:lpstr>Концепции предложения на рынке</vt:lpstr>
      <vt:lpstr>Охват рынка игроками</vt:lpstr>
      <vt:lpstr>В чем источник успеха?</vt:lpstr>
      <vt:lpstr>Формирование новой образовательной среды</vt:lpstr>
      <vt:lpstr>Состав ЭБС</vt:lpstr>
      <vt:lpstr>БАЗОВАЯ КОЛЛЕКЦИЯ</vt:lpstr>
      <vt:lpstr>ЭБС-КОНСТРУКТОР: Издательские коллекции</vt:lpstr>
      <vt:lpstr>ОБУЧАЮЩИЕ МУЛЬТИМЕДИА</vt:lpstr>
      <vt:lpstr>Потребность в ЭБС среди студентов</vt:lpstr>
      <vt:lpstr>Презентация PowerPoint</vt:lpstr>
      <vt:lpstr>Потребности вузовских библиотек</vt:lpstr>
      <vt:lpstr>КОНТАКТНЫЕ ДАННЫЕ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45</cp:revision>
  <cp:lastPrinted>2012-10-16T06:58:20Z</cp:lastPrinted>
  <dcterms:created xsi:type="dcterms:W3CDTF">2012-09-27T04:39:23Z</dcterms:created>
  <dcterms:modified xsi:type="dcterms:W3CDTF">2012-10-16T07:01:48Z</dcterms:modified>
</cp:coreProperties>
</file>